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2" r:id="rId5"/>
    <p:sldId id="264" r:id="rId6"/>
    <p:sldId id="259" r:id="rId7"/>
    <p:sldId id="265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478"/>
    <a:srgbClr val="E4D9EB"/>
    <a:srgbClr val="D3742C"/>
    <a:srgbClr val="F5DCEB"/>
    <a:srgbClr val="C02480"/>
    <a:srgbClr val="D5F2F8"/>
    <a:srgbClr val="99D2DE"/>
    <a:srgbClr val="F4E1D2"/>
    <a:srgbClr val="EFB386"/>
    <a:srgbClr val="001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89"/>
  </p:normalViewPr>
  <p:slideViewPr>
    <p:cSldViewPr snapToGrid="0">
      <p:cViewPr varScale="1">
        <p:scale>
          <a:sx n="44" d="100"/>
          <a:sy n="44" d="100"/>
        </p:scale>
        <p:origin x="44" y="6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460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09A5D1-F669-46B1-B188-EA2FD50ED0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9ABE4-13E0-4CEA-AFE4-57F12AEF58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2E3DC-0544-4329-B9D4-D0604C5EC388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FCBB2-86B5-47D8-9D48-67CFAFC36F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3D5AC-F9C1-4675-A073-188AC9EBB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370D8-B19D-404F-AE21-27861CF73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3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C6068-75EB-4D3D-B805-44DB72089AC8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2F398-7D44-4603-A74C-9F562E7FC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8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22346-2B29-7E4B-B4D6-5CD8CC7D6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3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3667C-D469-A64E-A77F-2EAD03CE7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A302-B1E5-8F48-A82C-FA5F1354C3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F00B2-786C-401B-9EB3-42A9D0DD4A9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379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D83C451-90F5-4EE9-8D8B-0987CCF95699}"/>
              </a:ext>
            </a:extLst>
          </p:cNvPr>
          <p:cNvSpPr txBox="1"/>
          <p:nvPr userDrawn="1"/>
        </p:nvSpPr>
        <p:spPr>
          <a:xfrm>
            <a:off x="3886200" y="6354000"/>
            <a:ext cx="44196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KONGSBERG PROPRIETARY  - See Statement of Proprietary information</a:t>
            </a:r>
            <a:endParaRPr lang="en-GB" sz="900" b="0" noProof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0861" y="6288359"/>
            <a:ext cx="761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rgbClr val="999999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fld id="{7A3F00B2-786C-401B-9EB3-42A9D0DD4A9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0BD83E9C-EA9A-4737-9AD1-7242CA5A8727}"/>
              </a:ext>
            </a:extLst>
          </p:cNvPr>
          <p:cNvSpPr txBox="1"/>
          <p:nvPr userDrawn="1"/>
        </p:nvSpPr>
        <p:spPr>
          <a:xfrm>
            <a:off x="550320" y="6352548"/>
            <a:ext cx="3104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CLASS  –  Through people, technology and dedication</a:t>
            </a:r>
            <a:endParaRPr lang="nb-NO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0DB9138-1CB0-BD4D-A763-503975F680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1" y="578215"/>
            <a:ext cx="1487630" cy="7116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6451D7B-DAF5-4EDB-8D68-21D167E5E7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728" y="458177"/>
            <a:ext cx="1142054" cy="95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9CDBC64-89A3-410F-A2C9-9705B415FF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78" y="645222"/>
            <a:ext cx="1591672" cy="57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1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446" rtl="0" eaLnBrk="1" latinLnBrk="0" hangingPunct="1">
        <a:lnSpc>
          <a:spcPct val="90000"/>
        </a:lnSpc>
        <a:spcBef>
          <a:spcPct val="0"/>
        </a:spcBef>
        <a:buNone/>
        <a:defRPr sz="3001" b="1" kern="1200">
          <a:solidFill>
            <a:srgbClr val="532478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98040" indent="-198040" algn="l" defTabSz="914446" rtl="0" eaLnBrk="1" latinLnBrk="0" hangingPunct="1">
        <a:lnSpc>
          <a:spcPct val="100000"/>
        </a:lnSpc>
        <a:spcBef>
          <a:spcPts val="225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367" indent="-166721" algn="l" defTabSz="914446" rtl="0" eaLnBrk="1" latinLnBrk="0" hangingPunct="1">
        <a:lnSpc>
          <a:spcPct val="100000"/>
        </a:lnSpc>
        <a:spcBef>
          <a:spcPts val="500"/>
        </a:spcBef>
        <a:buSzPct val="120000"/>
        <a:buFont typeface="Calibri Light" panose="020F030202020403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94119" indent="-198040" algn="l" defTabSz="914446" rtl="0" eaLnBrk="1" latinLnBrk="0" hangingPunct="1">
        <a:lnSpc>
          <a:spcPct val="100000"/>
        </a:lnSpc>
        <a:spcBef>
          <a:spcPts val="500"/>
        </a:spcBef>
        <a:buSzPct val="120000"/>
        <a:buFont typeface="Calibri Light" panose="020F0302020204030204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92158" indent="-198040" algn="l" defTabSz="914446" rtl="0" eaLnBrk="1" latinLnBrk="0" hangingPunct="1">
        <a:lnSpc>
          <a:spcPct val="100000"/>
        </a:lnSpc>
        <a:spcBef>
          <a:spcPts val="500"/>
        </a:spcBef>
        <a:buSzPct val="120000"/>
        <a:buFont typeface="Calibri Light" panose="020F0302020204030204" pitchFamily="34" charset="0"/>
        <a:buChar char="­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90198" indent="-198040" algn="l" defTabSz="914446" rtl="0" eaLnBrk="1" latinLnBrk="0" hangingPunct="1">
        <a:lnSpc>
          <a:spcPct val="100000"/>
        </a:lnSpc>
        <a:spcBef>
          <a:spcPts val="500"/>
        </a:spcBef>
        <a:buSzPct val="120000"/>
        <a:buFont typeface="Calibri Light" panose="020F030202020403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FC972-AFF6-094B-9AE3-FC8959F9B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F00B2-786C-401B-9EB3-42A9D0DD4A9F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3AA281F-424E-0B47-BC01-CDC4F3A197B2}"/>
              </a:ext>
            </a:extLst>
          </p:cNvPr>
          <p:cNvSpPr txBox="1">
            <a:spLocks/>
          </p:cNvSpPr>
          <p:nvPr/>
        </p:nvSpPr>
        <p:spPr>
          <a:xfrm>
            <a:off x="2034803" y="1588919"/>
            <a:ext cx="8106895" cy="1200329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 algn="ctr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53247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3000" dirty="0"/>
              <a:t>The European Nucleus Optical Network</a:t>
            </a:r>
            <a:br>
              <a:rPr lang="en-GB" sz="3000" dirty="0"/>
            </a:br>
            <a:br>
              <a:rPr lang="en-GB" sz="3000" dirty="0"/>
            </a:br>
            <a:r>
              <a:rPr lang="en-GB" sz="2000" dirty="0"/>
              <a:t>SpaceOps2021 May, Cape Town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BEC818B-1811-CA42-98BD-45D9FCA3ECC7}"/>
              </a:ext>
            </a:extLst>
          </p:cNvPr>
          <p:cNvSpPr txBox="1">
            <a:spLocks/>
          </p:cNvSpPr>
          <p:nvPr/>
        </p:nvSpPr>
        <p:spPr>
          <a:xfrm>
            <a:off x="2034802" y="2985283"/>
            <a:ext cx="8489265" cy="256643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ctr" defTabSz="914446" rtl="0" eaLnBrk="1" latinLnBrk="0" hangingPunct="1">
              <a:lnSpc>
                <a:spcPct val="100000"/>
              </a:lnSpc>
              <a:spcBef>
                <a:spcPts val="2250"/>
              </a:spcBef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Martin </a:t>
            </a:r>
            <a:r>
              <a:rPr lang="en-US" dirty="0" err="1"/>
              <a:t>Krynitz</a:t>
            </a:r>
            <a:r>
              <a:rPr lang="en-US" dirty="0"/>
              <a:t>, Hennes </a:t>
            </a:r>
            <a:r>
              <a:rPr lang="en-US" dirty="0" err="1"/>
              <a:t>Henniger</a:t>
            </a:r>
            <a:r>
              <a:rPr lang="en-US" dirty="0"/>
              <a:t> (KSAT)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Klaus-Jürgen Schulz, Clemens </a:t>
            </a:r>
            <a:r>
              <a:rPr lang="en-US" dirty="0" err="1"/>
              <a:t>Heese</a:t>
            </a:r>
            <a:r>
              <a:rPr lang="en-US" dirty="0"/>
              <a:t>, Holger Dreihahn (ESA-ESOC)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Marcus </a:t>
            </a:r>
            <a:r>
              <a:rPr lang="en-US" dirty="0" err="1"/>
              <a:t>Knopp</a:t>
            </a:r>
            <a:r>
              <a:rPr lang="en-US" dirty="0"/>
              <a:t> (DLR-GSOC)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8BE564B-23C2-47C3-BB89-D28559EC52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1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61"/>
    </mc:Choice>
    <mc:Fallback>
      <p:transition spd="slow" advTm="23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7A16E-53FC-0D49-967B-7BAF8C6556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F00B2-786C-401B-9EB3-42A9D0DD4A9F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DC3195-D99F-FA43-84BC-DA12A55E126B}"/>
              </a:ext>
            </a:extLst>
          </p:cNvPr>
          <p:cNvSpPr txBox="1">
            <a:spLocks/>
          </p:cNvSpPr>
          <p:nvPr/>
        </p:nvSpPr>
        <p:spPr>
          <a:xfrm>
            <a:off x="2042552" y="1449635"/>
            <a:ext cx="8106895" cy="507960"/>
          </a:xfrm>
          <a:prstGeom prst="rect">
            <a:avLst/>
          </a:prstGeom>
        </p:spPr>
        <p:txBody>
          <a:bodyPr anchor="b"/>
          <a:lstStyle>
            <a:lvl1pPr algn="ctr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53247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000" dirty="0"/>
              <a:t>Scope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01CDBD6-1B43-8F48-9BE8-C05FC8932C07}"/>
              </a:ext>
            </a:extLst>
          </p:cNvPr>
          <p:cNvSpPr txBox="1">
            <a:spLocks/>
          </p:cNvSpPr>
          <p:nvPr/>
        </p:nvSpPr>
        <p:spPr>
          <a:xfrm>
            <a:off x="1592622" y="2287396"/>
            <a:ext cx="9248239" cy="400096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ctr" defTabSz="914446" rtl="0" eaLnBrk="1" latinLnBrk="0" hangingPunct="1">
              <a:lnSpc>
                <a:spcPct val="100000"/>
              </a:lnSpc>
              <a:spcBef>
                <a:spcPts val="2250"/>
              </a:spcBef>
              <a:buSzPct val="80000"/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Terrestrial Optical Communications has changed the Internet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Will Free Space Optical (FSO) Communications change Space business?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The challenge is the atmosphere while a vacuum is perfect for FSO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Many stand-alone optical stations have been built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No operational service exists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The European Optical Nucleus Network wants to change that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013AD5F-0B8D-429B-8871-422747E381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953"/>
    </mc:Choice>
    <mc:Fallback>
      <p:transition spd="slow" advTm="69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C0EC79-B924-4F4E-8094-D455462798DF}"/>
              </a:ext>
            </a:extLst>
          </p:cNvPr>
          <p:cNvSpPr txBox="1">
            <a:spLocks/>
          </p:cNvSpPr>
          <p:nvPr/>
        </p:nvSpPr>
        <p:spPr>
          <a:xfrm>
            <a:off x="2042552" y="1449635"/>
            <a:ext cx="8106895" cy="507960"/>
          </a:xfrm>
          <a:prstGeom prst="rect">
            <a:avLst/>
          </a:prstGeom>
        </p:spPr>
        <p:txBody>
          <a:bodyPr anchor="b"/>
          <a:lstStyle>
            <a:lvl1pPr algn="ctr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53247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000" dirty="0"/>
              <a:t>Industry and Agencies have the same goal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6FC056E-297C-EB44-BD7C-FBF65EBAE3D6}"/>
              </a:ext>
            </a:extLst>
          </p:cNvPr>
          <p:cNvSpPr txBox="1">
            <a:spLocks/>
          </p:cNvSpPr>
          <p:nvPr/>
        </p:nvSpPr>
        <p:spPr>
          <a:xfrm>
            <a:off x="2034804" y="2351585"/>
            <a:ext cx="8106895" cy="400096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ctr" defTabSz="914446" rtl="0" eaLnBrk="1" latinLnBrk="0" hangingPunct="1">
              <a:lnSpc>
                <a:spcPct val="100000"/>
              </a:lnSpc>
              <a:spcBef>
                <a:spcPts val="2250"/>
              </a:spcBef>
              <a:buSzPct val="80000"/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  <a:lvl2pPr marL="4572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Make FSO as operational as Radio Frequency Communication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Augment existing RF Networks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Build an automated network with multiple stations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Unleash the full potential of FSO 100s of Gbit/s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Shape an alternative to RF for Lunar and Deep Space high speed communication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Leverage the existing terrestrial technology developments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966B84F-29AD-46B1-A423-E68FF15FC2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3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642"/>
    </mc:Choice>
    <mc:Fallback>
      <p:transition spd="slow" advTm="59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EAD66-234E-3348-AEE0-56747FB4F0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F00B2-786C-401B-9EB3-42A9D0DD4A9F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48B093-38E4-9C4A-97D7-7DC822155FC7}"/>
              </a:ext>
            </a:extLst>
          </p:cNvPr>
          <p:cNvSpPr txBox="1">
            <a:spLocks/>
          </p:cNvSpPr>
          <p:nvPr/>
        </p:nvSpPr>
        <p:spPr>
          <a:xfrm>
            <a:off x="1624077" y="526333"/>
            <a:ext cx="8106895" cy="1339213"/>
          </a:xfrm>
          <a:prstGeom prst="rect">
            <a:avLst/>
          </a:prstGeom>
        </p:spPr>
        <p:txBody>
          <a:bodyPr anchor="b"/>
          <a:lstStyle>
            <a:lvl1pPr algn="ctr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53247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What is the European Nucleus Optical Network?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DE441CB-E150-F445-A440-06924DD9D087}"/>
              </a:ext>
            </a:extLst>
          </p:cNvPr>
          <p:cNvSpPr txBox="1">
            <a:spLocks/>
          </p:cNvSpPr>
          <p:nvPr/>
        </p:nvSpPr>
        <p:spPr>
          <a:xfrm>
            <a:off x="1874030" y="2287396"/>
            <a:ext cx="8106895" cy="400096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ctr" defTabSz="914446" rtl="0" eaLnBrk="1" latinLnBrk="0" hangingPunct="1">
              <a:lnSpc>
                <a:spcPct val="100000"/>
              </a:lnSpc>
              <a:spcBef>
                <a:spcPts val="2250"/>
              </a:spcBef>
              <a:buSzPct val="80000"/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  <a:lvl2pPr marL="4572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The founding partners are ESA-ESOC, DLR-GSOC and KSAT</a:t>
            </a:r>
          </a:p>
          <a:p>
            <a:pPr algn="l"/>
            <a:r>
              <a:rPr lang="en-US" dirty="0"/>
              <a:t>All parties buy their own Optical Station</a:t>
            </a:r>
          </a:p>
          <a:p>
            <a:pPr algn="l"/>
            <a:r>
              <a:rPr lang="en-US" dirty="0"/>
              <a:t>The stations must be (made) CCSDS compatible</a:t>
            </a:r>
          </a:p>
          <a:p>
            <a:pPr algn="l"/>
            <a:r>
              <a:rPr lang="en-US" dirty="0"/>
              <a:t>The stations are connected in a single network</a:t>
            </a:r>
          </a:p>
          <a:p>
            <a:pPr algn="l"/>
            <a:r>
              <a:rPr lang="en-US" dirty="0"/>
              <a:t>Parties cooperate on recommendations for selecting equipment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70D8307-1308-441F-9881-883798BAB8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0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11"/>
    </mc:Choice>
    <mc:Fallback>
      <p:transition spd="slow" advTm="42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EAD66-234E-3348-AEE0-56747FB4F0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F00B2-786C-401B-9EB3-42A9D0DD4A9F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48B093-38E4-9C4A-97D7-7DC822155FC7}"/>
              </a:ext>
            </a:extLst>
          </p:cNvPr>
          <p:cNvSpPr txBox="1">
            <a:spLocks/>
          </p:cNvSpPr>
          <p:nvPr/>
        </p:nvSpPr>
        <p:spPr>
          <a:xfrm>
            <a:off x="1624077" y="526333"/>
            <a:ext cx="9216784" cy="1339213"/>
          </a:xfrm>
          <a:prstGeom prst="rect">
            <a:avLst/>
          </a:prstGeom>
        </p:spPr>
        <p:txBody>
          <a:bodyPr anchor="b"/>
          <a:lstStyle>
            <a:lvl1pPr algn="ctr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53247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What is the European Nucleus Optical Network (2)?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DE441CB-E150-F445-A440-06924DD9D087}"/>
              </a:ext>
            </a:extLst>
          </p:cNvPr>
          <p:cNvSpPr txBox="1">
            <a:spLocks/>
          </p:cNvSpPr>
          <p:nvPr/>
        </p:nvSpPr>
        <p:spPr>
          <a:xfrm>
            <a:off x="1874030" y="1999529"/>
            <a:ext cx="8106895" cy="400096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ctr" defTabSz="914446" rtl="0" eaLnBrk="1" latinLnBrk="0" hangingPunct="1">
              <a:lnSpc>
                <a:spcPct val="100000"/>
              </a:lnSpc>
              <a:spcBef>
                <a:spcPts val="2250"/>
              </a:spcBef>
              <a:buSzPct val="80000"/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  <a:lvl2pPr marL="4572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Parties cooperate on necessary developments</a:t>
            </a:r>
          </a:p>
          <a:p>
            <a:pPr algn="l"/>
            <a:r>
              <a:rPr lang="en-US" dirty="0"/>
              <a:t>Parties strive to reach increasingly higher service levels</a:t>
            </a:r>
          </a:p>
          <a:p>
            <a:pPr algn="l"/>
            <a:r>
              <a:rPr lang="en-US" dirty="0"/>
              <a:t>The network is marketed as one</a:t>
            </a:r>
          </a:p>
          <a:p>
            <a:pPr algn="l"/>
            <a:r>
              <a:rPr lang="en-US" dirty="0"/>
              <a:t>The network is open for use to other Agencies and Industry</a:t>
            </a:r>
          </a:p>
          <a:p>
            <a:pPr algn="l"/>
            <a:r>
              <a:rPr lang="en-US" dirty="0"/>
              <a:t>Once the market develops the nucleus network will be succeeded by fully commercial networks</a:t>
            </a:r>
          </a:p>
          <a:p>
            <a:pPr algn="l"/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ABAA869-5E54-446C-8CE5-1A6565AE3B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5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73"/>
    </mc:Choice>
    <mc:Fallback>
      <p:transition spd="slow" advTm="27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17598-B54E-B945-9BA7-B649640AC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F00B2-786C-401B-9EB3-42A9D0DD4A9F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AEDC11-5259-B34C-8003-4A4C4A9103B0}"/>
              </a:ext>
            </a:extLst>
          </p:cNvPr>
          <p:cNvSpPr txBox="1">
            <a:spLocks/>
          </p:cNvSpPr>
          <p:nvPr/>
        </p:nvSpPr>
        <p:spPr>
          <a:xfrm>
            <a:off x="2034803" y="1311333"/>
            <a:ext cx="8106895" cy="507960"/>
          </a:xfrm>
          <a:prstGeom prst="rect">
            <a:avLst/>
          </a:prstGeom>
        </p:spPr>
        <p:txBody>
          <a:bodyPr anchor="b"/>
          <a:lstStyle>
            <a:lvl1pPr algn="ctr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53247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Challenges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3BB3E8-0407-0F42-83F6-B7D8C37AC20F}"/>
              </a:ext>
            </a:extLst>
          </p:cNvPr>
          <p:cNvSpPr txBox="1">
            <a:spLocks/>
          </p:cNvSpPr>
          <p:nvPr/>
        </p:nvSpPr>
        <p:spPr>
          <a:xfrm>
            <a:off x="1916468" y="1819293"/>
            <a:ext cx="8106895" cy="440844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ctr" defTabSz="914446" rtl="0" eaLnBrk="1" latinLnBrk="0" hangingPunct="1">
              <a:lnSpc>
                <a:spcPct val="100000"/>
              </a:lnSpc>
              <a:spcBef>
                <a:spcPts val="2250"/>
              </a:spcBef>
              <a:buSzPct val="80000"/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  <a:lvl2pPr marL="742973" indent="-28575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96" indent="-28575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Licensing</a:t>
            </a:r>
          </a:p>
          <a:p>
            <a:pPr lvl="1" algn="l"/>
            <a:r>
              <a:rPr lang="en-US" dirty="0"/>
              <a:t>In theory simpler</a:t>
            </a:r>
          </a:p>
          <a:p>
            <a:pPr lvl="1" algn="l"/>
            <a:r>
              <a:rPr lang="en-US" dirty="0"/>
              <a:t>National laser regulations are applicable</a:t>
            </a:r>
          </a:p>
          <a:p>
            <a:pPr lvl="1" algn="l"/>
            <a:r>
              <a:rPr lang="en-US" dirty="0"/>
              <a:t>May lead to increase of price</a:t>
            </a:r>
          </a:p>
          <a:p>
            <a:pPr algn="l"/>
            <a:r>
              <a:rPr lang="en-US" dirty="0"/>
              <a:t>Cost miss-match</a:t>
            </a:r>
          </a:p>
          <a:p>
            <a:pPr lvl="1" algn="l"/>
            <a:r>
              <a:rPr lang="en-US" dirty="0"/>
              <a:t>Operations need to be compatible with RF services</a:t>
            </a:r>
          </a:p>
          <a:p>
            <a:pPr lvl="1" algn="l"/>
            <a:r>
              <a:rPr lang="en-US" dirty="0"/>
              <a:t>Existing COTS need modifications</a:t>
            </a:r>
          </a:p>
          <a:p>
            <a:pPr lvl="1" algn="l"/>
            <a:r>
              <a:rPr lang="en-US" dirty="0"/>
              <a:t>Multi site approach needed for acceptable Service Level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2F85374-C08E-41CE-9BD5-7D74CF00A9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2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11"/>
    </mc:Choice>
    <mc:Fallback>
      <p:transition spd="slow" advTm="59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17598-B54E-B945-9BA7-B649640AC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F00B2-786C-401B-9EB3-42A9D0DD4A9F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AEDC11-5259-B34C-8003-4A4C4A9103B0}"/>
              </a:ext>
            </a:extLst>
          </p:cNvPr>
          <p:cNvSpPr txBox="1">
            <a:spLocks/>
          </p:cNvSpPr>
          <p:nvPr/>
        </p:nvSpPr>
        <p:spPr>
          <a:xfrm>
            <a:off x="2034803" y="1311333"/>
            <a:ext cx="8106895" cy="507960"/>
          </a:xfrm>
          <a:prstGeom prst="rect">
            <a:avLst/>
          </a:prstGeom>
        </p:spPr>
        <p:txBody>
          <a:bodyPr anchor="b"/>
          <a:lstStyle>
            <a:lvl1pPr algn="ctr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53247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Challenges (2)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3BB3E8-0407-0F42-83F6-B7D8C37AC20F}"/>
              </a:ext>
            </a:extLst>
          </p:cNvPr>
          <p:cNvSpPr txBox="1">
            <a:spLocks/>
          </p:cNvSpPr>
          <p:nvPr/>
        </p:nvSpPr>
        <p:spPr>
          <a:xfrm>
            <a:off x="1916468" y="1819293"/>
            <a:ext cx="8106895" cy="440844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ctr" defTabSz="914446" rtl="0" eaLnBrk="1" latinLnBrk="0" hangingPunct="1">
              <a:lnSpc>
                <a:spcPct val="100000"/>
              </a:lnSpc>
              <a:spcBef>
                <a:spcPts val="2250"/>
              </a:spcBef>
              <a:buSzPct val="80000"/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  <a:lvl2pPr marL="742973" indent="-28575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96" indent="-28575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Multi Mission</a:t>
            </a:r>
          </a:p>
          <a:p>
            <a:pPr lvl="1" algn="l"/>
            <a:r>
              <a:rPr lang="en-US" dirty="0"/>
              <a:t>Lack of standardization</a:t>
            </a:r>
          </a:p>
          <a:p>
            <a:pPr lvl="1" algn="l"/>
            <a:r>
              <a:rPr lang="en-US" dirty="0"/>
              <a:t>Proprietary equipment needed:</a:t>
            </a:r>
          </a:p>
          <a:p>
            <a:pPr lvl="2" algn="l"/>
            <a:r>
              <a:rPr lang="en-US" dirty="0"/>
              <a:t>Optical Modems</a:t>
            </a:r>
          </a:p>
          <a:p>
            <a:pPr lvl="2" algn="l"/>
            <a:r>
              <a:rPr lang="en-US" dirty="0"/>
              <a:t>Optical Receivers</a:t>
            </a:r>
          </a:p>
          <a:p>
            <a:pPr lvl="2" algn="l"/>
            <a:r>
              <a:rPr lang="en-US" dirty="0"/>
              <a:t>Beacon Frequency</a:t>
            </a:r>
          </a:p>
          <a:p>
            <a:pPr algn="l"/>
            <a:r>
              <a:rPr lang="en-US" dirty="0"/>
              <a:t>Impact on CONOPS</a:t>
            </a:r>
          </a:p>
          <a:p>
            <a:pPr lvl="1" algn="l"/>
            <a:r>
              <a:rPr lang="en-US" dirty="0"/>
              <a:t>More decision power to satellite and ground stations</a:t>
            </a:r>
          </a:p>
          <a:p>
            <a:pPr lvl="1" algn="l"/>
            <a:r>
              <a:rPr lang="en-US" dirty="0"/>
              <a:t>Onboard file replication service</a:t>
            </a:r>
          </a:p>
          <a:p>
            <a:pPr marL="914446" lvl="2" indent="0" algn="l">
              <a:buNone/>
            </a:pPr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6B4CC48-DD2D-4874-A264-247E819D38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3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868"/>
    </mc:Choice>
    <mc:Fallback>
      <p:transition spd="slow" advTm="57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40E62-097A-554F-A7C4-BE6F54B67E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F00B2-786C-401B-9EB3-42A9D0DD4A9F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521742-ABC1-D248-BB87-45C1FE40E073}"/>
              </a:ext>
            </a:extLst>
          </p:cNvPr>
          <p:cNvSpPr txBox="1">
            <a:spLocks/>
          </p:cNvSpPr>
          <p:nvPr/>
        </p:nvSpPr>
        <p:spPr>
          <a:xfrm>
            <a:off x="3964840" y="1503840"/>
            <a:ext cx="8106895" cy="507960"/>
          </a:xfrm>
          <a:prstGeom prst="rect">
            <a:avLst/>
          </a:prstGeom>
        </p:spPr>
        <p:txBody>
          <a:bodyPr anchor="b"/>
          <a:lstStyle>
            <a:lvl1pPr algn="ctr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53247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The Nucleus Stations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E8B2B17-321E-8F43-8D18-892B30B76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5" y="1311334"/>
            <a:ext cx="4706471" cy="490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B098B86-E60A-41AE-80AC-E3E7C7618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52" y="2417364"/>
            <a:ext cx="25527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661ACDA-FC57-4F16-9AD3-09207D1562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0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03"/>
    </mc:Choice>
    <mc:Fallback>
      <p:transition spd="slow" advTm="27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43DB8-58C3-D748-8D05-728C51CE35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F00B2-786C-401B-9EB3-42A9D0DD4A9F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925B3C-4A5F-AE4B-8BAA-D81816B89966}"/>
              </a:ext>
            </a:extLst>
          </p:cNvPr>
          <p:cNvSpPr txBox="1">
            <a:spLocks/>
          </p:cNvSpPr>
          <p:nvPr/>
        </p:nvSpPr>
        <p:spPr>
          <a:xfrm>
            <a:off x="2034803" y="1311333"/>
            <a:ext cx="8106895" cy="507960"/>
          </a:xfrm>
          <a:prstGeom prst="rect">
            <a:avLst/>
          </a:prstGeom>
        </p:spPr>
        <p:txBody>
          <a:bodyPr anchor="b"/>
          <a:lstStyle>
            <a:lvl1pPr algn="ctr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53247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Future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65D5842-B511-BD49-81E2-C11798757F6B}"/>
              </a:ext>
            </a:extLst>
          </p:cNvPr>
          <p:cNvSpPr txBox="1">
            <a:spLocks/>
          </p:cNvSpPr>
          <p:nvPr/>
        </p:nvSpPr>
        <p:spPr>
          <a:xfrm>
            <a:off x="2034802" y="1976028"/>
            <a:ext cx="8106895" cy="440844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ctr" defTabSz="914446" rtl="0" eaLnBrk="1" latinLnBrk="0" hangingPunct="1">
              <a:lnSpc>
                <a:spcPct val="100000"/>
              </a:lnSpc>
              <a:spcBef>
                <a:spcPts val="2250"/>
              </a:spcBef>
              <a:buSzPct val="80000"/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  <a:lvl2pPr marL="742973" indent="-28575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96" indent="-28575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SzPct val="120000"/>
              <a:buFont typeface="Calibri Light" panose="020F03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Mending the network together and operationalize it</a:t>
            </a:r>
          </a:p>
          <a:p>
            <a:pPr algn="l"/>
            <a:r>
              <a:rPr lang="en-US" dirty="0"/>
              <a:t>Test with </a:t>
            </a:r>
            <a:r>
              <a:rPr lang="en-US" dirty="0" err="1"/>
              <a:t>Tesat</a:t>
            </a:r>
            <a:r>
              <a:rPr lang="en-US" dirty="0"/>
              <a:t> PIXL mission</a:t>
            </a:r>
          </a:p>
          <a:p>
            <a:pPr algn="l"/>
            <a:r>
              <a:rPr lang="en-US" dirty="0"/>
              <a:t>Support TOSIRIS on Bartolomeo on ISS</a:t>
            </a:r>
          </a:p>
          <a:p>
            <a:pPr algn="l"/>
            <a:r>
              <a:rPr lang="en-US" dirty="0"/>
              <a:t>Extend network with more partners</a:t>
            </a:r>
          </a:p>
          <a:p>
            <a:pPr algn="l"/>
            <a:r>
              <a:rPr lang="en-US" dirty="0"/>
              <a:t>Achieve a more global footprint</a:t>
            </a:r>
          </a:p>
          <a:p>
            <a:pPr algn="l"/>
            <a:r>
              <a:rPr lang="en-US" dirty="0"/>
              <a:t>Implement the full CCSDS standard stack once agreed</a:t>
            </a:r>
          </a:p>
          <a:p>
            <a:pPr algn="l"/>
            <a:r>
              <a:rPr lang="en-US" dirty="0"/>
              <a:t>Support missions with CONOPS adapted to FSO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8781CC1-1108-4AD4-99E2-0E920AEC40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8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996"/>
    </mc:Choice>
    <mc:Fallback>
      <p:transition spd="slow" advTm="58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Kongsberg">
      <a:dk1>
        <a:sysClr val="windowText" lastClr="000000"/>
      </a:dk1>
      <a:lt1>
        <a:sysClr val="window" lastClr="FFFFFF"/>
      </a:lt1>
      <a:dk2>
        <a:srgbClr val="081839"/>
      </a:dk2>
      <a:lt2>
        <a:srgbClr val="E7E6E6"/>
      </a:lt2>
      <a:accent1>
        <a:srgbClr val="001639"/>
      </a:accent1>
      <a:accent2>
        <a:srgbClr val="50BFD1"/>
      </a:accent2>
      <a:accent3>
        <a:srgbClr val="A6845C"/>
      </a:accent3>
      <a:accent4>
        <a:srgbClr val="C8B59C"/>
      </a:accent4>
      <a:accent5>
        <a:srgbClr val="D7153A"/>
      </a:accent5>
      <a:accent6>
        <a:srgbClr val="F9F26D"/>
      </a:accent6>
      <a:hlink>
        <a:srgbClr val="0563C1"/>
      </a:hlink>
      <a:folHlink>
        <a:srgbClr val="954F72"/>
      </a:folHlink>
    </a:clrScheme>
    <a:fontScheme name="Kongsberg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24398C2-C7E9-4764-90C8-28CF92725E5C}" vid="{93D75785-A5CE-4925-BDF0-983E7745B92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KONGSBERG</Template>
  <TotalTime>37543</TotalTime>
  <Words>374</Words>
  <Application>Microsoft Office PowerPoint</Application>
  <PresentationFormat>Widescreen</PresentationFormat>
  <Paragraphs>67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nina@ksat.no</dc:creator>
  <cp:lastModifiedBy>Martin Krynitz</cp:lastModifiedBy>
  <cp:revision>286</cp:revision>
  <dcterms:created xsi:type="dcterms:W3CDTF">2019-01-29T10:03:36Z</dcterms:created>
  <dcterms:modified xsi:type="dcterms:W3CDTF">2021-04-30T12:04:17Z</dcterms:modified>
</cp:coreProperties>
</file>